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DM Sans Medium" pitchFamily="2" charset="0"/>
      <p:regular r:id="rId13"/>
    </p:embeddedFont>
    <p:embeddedFont>
      <p:font typeface="Inter"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31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825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9385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Showroom Management System Overview</a:t>
            </a:r>
            <a:endParaRPr lang="en-US" sz="4450" dirty="0"/>
          </a:p>
        </p:txBody>
      </p:sp>
      <p:sp>
        <p:nvSpPr>
          <p:cNvPr id="4" name="Text 1"/>
          <p:cNvSpPr/>
          <p:nvPr/>
        </p:nvSpPr>
        <p:spPr>
          <a:xfrm>
            <a:off x="6280190" y="3051572"/>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This presentation introduces the Double A Wheels Showroom Management System, designed using Object-Oriented Programming principles. The system manages vehicles, customers, employees, and sales transactions efficiently. It supports various vehicle types including cars, bikes, electric vehicles, and trucks, each with specific attributes and functionalities.</a:t>
            </a:r>
            <a:endParaRPr lang="en-US" sz="1750" dirty="0"/>
          </a:p>
        </p:txBody>
      </p:sp>
      <p:sp>
        <p:nvSpPr>
          <p:cNvPr id="5" name="Text 2"/>
          <p:cNvSpPr/>
          <p:nvPr/>
        </p:nvSpPr>
        <p:spPr>
          <a:xfrm>
            <a:off x="6280190" y="5484138"/>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The system tracks inventory, sales, and generates reports to aid showroom operations. It also provides features like vehicle search, price comparison, and low stock alerts to enhance management capabilities.</a:t>
            </a:r>
            <a:endParaRPr lang="en-US" sz="1750" dirty="0"/>
          </a:p>
        </p:txBody>
      </p:sp>
      <p:sp>
        <p:nvSpPr>
          <p:cNvPr id="7" name="Rectangle 6">
            <a:extLst>
              <a:ext uri="{FF2B5EF4-FFF2-40B4-BE49-F238E27FC236}">
                <a16:creationId xmlns:a16="http://schemas.microsoft.com/office/drawing/2014/main" id="{F0D3A2B8-E092-5E62-38FC-7B18D15F7AC5}"/>
              </a:ext>
            </a:extLst>
          </p:cNvPr>
          <p:cNvSpPr/>
          <p:nvPr/>
        </p:nvSpPr>
        <p:spPr>
          <a:xfrm>
            <a:off x="12690088" y="7694341"/>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C30EADF-FE2C-2039-3467-C2CA68E46542}"/>
              </a:ext>
            </a:extLst>
          </p:cNvPr>
          <p:cNvSpPr/>
          <p:nvPr/>
        </p:nvSpPr>
        <p:spPr>
          <a:xfrm>
            <a:off x="12690088" y="7683190"/>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 program&#10;&#10;AI-generated content may be incorrect.">
            <a:extLst>
              <a:ext uri="{FF2B5EF4-FFF2-40B4-BE49-F238E27FC236}">
                <a16:creationId xmlns:a16="http://schemas.microsoft.com/office/drawing/2014/main" id="{70EA182F-DA8C-755D-79A4-98AAD35FE474}"/>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38948853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089779"/>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Vehicle Classes and Attributes</a:t>
            </a:r>
            <a:endParaRPr lang="en-US" sz="4450" dirty="0"/>
          </a:p>
        </p:txBody>
      </p:sp>
      <p:sp>
        <p:nvSpPr>
          <p:cNvPr id="4" name="Shape 1"/>
          <p:cNvSpPr/>
          <p:nvPr/>
        </p:nvSpPr>
        <p:spPr>
          <a:xfrm>
            <a:off x="6280190" y="2847499"/>
            <a:ext cx="7556421" cy="2032754"/>
          </a:xfrm>
          <a:prstGeom prst="roundRect">
            <a:avLst>
              <a:gd name="adj" fmla="val 1674"/>
            </a:avLst>
          </a:prstGeom>
          <a:solidFill>
            <a:srgbClr val="4C5052"/>
          </a:solidFill>
          <a:ln/>
        </p:spPr>
        <p:txBody>
          <a:bodyPr/>
          <a:lstStyle/>
          <a:p>
            <a:endParaRPr lang="en-US"/>
          </a:p>
        </p:txBody>
      </p:sp>
      <p:sp>
        <p:nvSpPr>
          <p:cNvPr id="5" name="Text 2"/>
          <p:cNvSpPr/>
          <p:nvPr/>
        </p:nvSpPr>
        <p:spPr>
          <a:xfrm>
            <a:off x="6507004" y="307431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Base Vehicle Class</a:t>
            </a:r>
            <a:endParaRPr lang="en-US" sz="2200" dirty="0"/>
          </a:p>
        </p:txBody>
      </p:sp>
      <p:sp>
        <p:nvSpPr>
          <p:cNvPr id="6" name="Text 3"/>
          <p:cNvSpPr/>
          <p:nvPr/>
        </p:nvSpPr>
        <p:spPr>
          <a:xfrm>
            <a:off x="6507004" y="3564731"/>
            <a:ext cx="7102793"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Stores common attributes like manufacturer, model, color, model year, engine capacity, price, and stock. Tracks total vehicles and total worth.</a:t>
            </a:r>
            <a:endParaRPr lang="en-US" sz="1750" dirty="0"/>
          </a:p>
        </p:txBody>
      </p:sp>
      <p:sp>
        <p:nvSpPr>
          <p:cNvPr id="7" name="Shape 4"/>
          <p:cNvSpPr/>
          <p:nvPr/>
        </p:nvSpPr>
        <p:spPr>
          <a:xfrm>
            <a:off x="6280190" y="5107067"/>
            <a:ext cx="7556421" cy="2032754"/>
          </a:xfrm>
          <a:prstGeom prst="roundRect">
            <a:avLst>
              <a:gd name="adj" fmla="val 1674"/>
            </a:avLst>
          </a:prstGeom>
          <a:solidFill>
            <a:srgbClr val="4C5052"/>
          </a:solidFill>
          <a:ln/>
        </p:spPr>
        <p:txBody>
          <a:bodyPr/>
          <a:lstStyle/>
          <a:p>
            <a:endParaRPr lang="en-US"/>
          </a:p>
        </p:txBody>
      </p:sp>
      <p:sp>
        <p:nvSpPr>
          <p:cNvPr id="8" name="Text 5"/>
          <p:cNvSpPr/>
          <p:nvPr/>
        </p:nvSpPr>
        <p:spPr>
          <a:xfrm>
            <a:off x="6507004" y="5333881"/>
            <a:ext cx="2946559"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Derived Vehicle Types</a:t>
            </a:r>
            <a:endParaRPr lang="en-US" sz="2200" dirty="0"/>
          </a:p>
        </p:txBody>
      </p:sp>
      <p:sp>
        <p:nvSpPr>
          <p:cNvPr id="9" name="Text 6"/>
          <p:cNvSpPr/>
          <p:nvPr/>
        </p:nvSpPr>
        <p:spPr>
          <a:xfrm>
            <a:off x="6507004" y="5824299"/>
            <a:ext cx="7102793"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Includes Car, Bike, Electric Vehicle (EV), and Truck classes, each adding specific attributes such as body type, convertible status, battery capacity, or load capacity.</a:t>
            </a:r>
            <a:endParaRPr lang="en-US" sz="1750" dirty="0"/>
          </a:p>
        </p:txBody>
      </p:sp>
      <p:sp>
        <p:nvSpPr>
          <p:cNvPr id="10" name="Rectangle 9">
            <a:extLst>
              <a:ext uri="{FF2B5EF4-FFF2-40B4-BE49-F238E27FC236}">
                <a16:creationId xmlns:a16="http://schemas.microsoft.com/office/drawing/2014/main" id="{666A914C-4F98-F551-4CBE-2C346F873460}"/>
              </a:ext>
            </a:extLst>
          </p:cNvPr>
          <p:cNvSpPr/>
          <p:nvPr/>
        </p:nvSpPr>
        <p:spPr>
          <a:xfrm>
            <a:off x="12690088" y="7683190"/>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39960"/>
            <a:ext cx="10183535"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Customer and Employee Management</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Customer Class</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Inherits from Person, tracks unique customer ID and contact details. Supports adding and displaying customers.</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Employee Class</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Also inherits from Person, includes employee ID, position, and contact info. Manages employee records and displays details.</a:t>
            </a:r>
            <a:endParaRPr lang="en-US" sz="1750" dirty="0"/>
          </a:p>
        </p:txBody>
      </p:sp>
      <p:sp>
        <p:nvSpPr>
          <p:cNvPr id="7" name="Rectangle 6">
            <a:extLst>
              <a:ext uri="{FF2B5EF4-FFF2-40B4-BE49-F238E27FC236}">
                <a16:creationId xmlns:a16="http://schemas.microsoft.com/office/drawing/2014/main" id="{2156DC44-6AAE-DAD7-B0ED-17BFFD1CAC60}"/>
              </a:ext>
            </a:extLst>
          </p:cNvPr>
          <p:cNvSpPr/>
          <p:nvPr/>
        </p:nvSpPr>
        <p:spPr>
          <a:xfrm>
            <a:off x="12690088" y="7683190"/>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06523"/>
            <a:ext cx="6122789"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Sales and Transactions</a:t>
            </a:r>
            <a:endParaRPr lang="en-US" sz="4450" dirty="0"/>
          </a:p>
        </p:txBody>
      </p:sp>
      <p:sp>
        <p:nvSpPr>
          <p:cNvPr id="4" name="Shape 1"/>
          <p:cNvSpPr/>
          <p:nvPr/>
        </p:nvSpPr>
        <p:spPr>
          <a:xfrm>
            <a:off x="6280190" y="2755463"/>
            <a:ext cx="510302" cy="510302"/>
          </a:xfrm>
          <a:prstGeom prst="roundRect">
            <a:avLst>
              <a:gd name="adj" fmla="val 6667"/>
            </a:avLst>
          </a:prstGeom>
          <a:solidFill>
            <a:srgbClr val="4C5052"/>
          </a:solidFill>
          <a:ln/>
        </p:spPr>
        <p:txBody>
          <a:bodyPr/>
          <a:lstStyle/>
          <a:p>
            <a:endParaRPr lang="en-US"/>
          </a:p>
        </p:txBody>
      </p:sp>
      <p:sp>
        <p:nvSpPr>
          <p:cNvPr id="5" name="Text 2"/>
          <p:cNvSpPr/>
          <p:nvPr/>
        </p:nvSpPr>
        <p:spPr>
          <a:xfrm>
            <a:off x="6365260" y="2797969"/>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6" name="Text 3"/>
          <p:cNvSpPr/>
          <p:nvPr/>
        </p:nvSpPr>
        <p:spPr>
          <a:xfrm>
            <a:off x="7017306" y="283333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Sale Creation</a:t>
            </a:r>
            <a:endParaRPr lang="en-US" sz="2200" dirty="0"/>
          </a:p>
        </p:txBody>
      </p:sp>
      <p:sp>
        <p:nvSpPr>
          <p:cNvPr id="7" name="Text 4"/>
          <p:cNvSpPr/>
          <p:nvPr/>
        </p:nvSpPr>
        <p:spPr>
          <a:xfrm>
            <a:off x="7017306" y="3323749"/>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Records sale details linking customer, vehicle, and employee. Updates stock and total profit.</a:t>
            </a:r>
            <a:endParaRPr lang="en-US" sz="1750" dirty="0"/>
          </a:p>
        </p:txBody>
      </p:sp>
      <p:sp>
        <p:nvSpPr>
          <p:cNvPr id="8" name="Shape 5"/>
          <p:cNvSpPr/>
          <p:nvPr/>
        </p:nvSpPr>
        <p:spPr>
          <a:xfrm>
            <a:off x="10200203" y="2755463"/>
            <a:ext cx="510302" cy="510302"/>
          </a:xfrm>
          <a:prstGeom prst="roundRect">
            <a:avLst>
              <a:gd name="adj" fmla="val 6667"/>
            </a:avLst>
          </a:prstGeom>
          <a:solidFill>
            <a:srgbClr val="4C5052"/>
          </a:solidFill>
          <a:ln/>
        </p:spPr>
        <p:txBody>
          <a:bodyPr/>
          <a:lstStyle/>
          <a:p>
            <a:endParaRPr lang="en-US"/>
          </a:p>
        </p:txBody>
      </p:sp>
      <p:sp>
        <p:nvSpPr>
          <p:cNvPr id="9" name="Text 6"/>
          <p:cNvSpPr/>
          <p:nvPr/>
        </p:nvSpPr>
        <p:spPr>
          <a:xfrm>
            <a:off x="10285274" y="2797969"/>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0" name="Text 7"/>
          <p:cNvSpPr/>
          <p:nvPr/>
        </p:nvSpPr>
        <p:spPr>
          <a:xfrm>
            <a:off x="10937319" y="283333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Transaction Display</a:t>
            </a:r>
            <a:endParaRPr lang="en-US" sz="2200" dirty="0"/>
          </a:p>
        </p:txBody>
      </p:sp>
      <p:sp>
        <p:nvSpPr>
          <p:cNvPr id="11" name="Text 8"/>
          <p:cNvSpPr/>
          <p:nvPr/>
        </p:nvSpPr>
        <p:spPr>
          <a:xfrm>
            <a:off x="10937319" y="3323749"/>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Shows detailed sale information including vehicle specs and involved parties.</a:t>
            </a:r>
            <a:endParaRPr lang="en-US" sz="1750" dirty="0"/>
          </a:p>
        </p:txBody>
      </p:sp>
      <p:sp>
        <p:nvSpPr>
          <p:cNvPr id="12" name="Shape 9"/>
          <p:cNvSpPr/>
          <p:nvPr/>
        </p:nvSpPr>
        <p:spPr>
          <a:xfrm>
            <a:off x="6280190" y="5228987"/>
            <a:ext cx="510302" cy="510302"/>
          </a:xfrm>
          <a:prstGeom prst="roundRect">
            <a:avLst>
              <a:gd name="adj" fmla="val 6667"/>
            </a:avLst>
          </a:prstGeom>
          <a:solidFill>
            <a:srgbClr val="4C5052"/>
          </a:solidFill>
          <a:ln/>
        </p:spPr>
        <p:txBody>
          <a:bodyPr/>
          <a:lstStyle/>
          <a:p>
            <a:endParaRPr lang="en-US"/>
          </a:p>
        </p:txBody>
      </p:sp>
      <p:sp>
        <p:nvSpPr>
          <p:cNvPr id="13" name="Text 10"/>
          <p:cNvSpPr/>
          <p:nvPr/>
        </p:nvSpPr>
        <p:spPr>
          <a:xfrm>
            <a:off x="6365260" y="527149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4" name="Text 11"/>
          <p:cNvSpPr/>
          <p:nvPr/>
        </p:nvSpPr>
        <p:spPr>
          <a:xfrm>
            <a:off x="7017306" y="530685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Price Comparisons</a:t>
            </a:r>
            <a:endParaRPr lang="en-US" sz="2200" dirty="0"/>
          </a:p>
        </p:txBody>
      </p:sp>
      <p:sp>
        <p:nvSpPr>
          <p:cNvPr id="15" name="Text 12"/>
          <p:cNvSpPr/>
          <p:nvPr/>
        </p:nvSpPr>
        <p:spPr>
          <a:xfrm>
            <a:off x="7017306" y="5797272"/>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Compares prices between vehicles or sales to assist decision-making.</a:t>
            </a:r>
            <a:endParaRPr lang="en-US" sz="1750" dirty="0"/>
          </a:p>
        </p:txBody>
      </p:sp>
      <p:sp>
        <p:nvSpPr>
          <p:cNvPr id="16" name="Rectangle 15">
            <a:extLst>
              <a:ext uri="{FF2B5EF4-FFF2-40B4-BE49-F238E27FC236}">
                <a16:creationId xmlns:a16="http://schemas.microsoft.com/office/drawing/2014/main" id="{112F3693-D67C-2907-56D6-2C82CAACE2C4}"/>
              </a:ext>
            </a:extLst>
          </p:cNvPr>
          <p:cNvSpPr/>
          <p:nvPr/>
        </p:nvSpPr>
        <p:spPr>
          <a:xfrm>
            <a:off x="12690088" y="7683190"/>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6797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Showroom Operations and Features</a:t>
            </a:r>
            <a:endParaRPr lang="en-US" sz="4450" dirty="0"/>
          </a:p>
        </p:txBody>
      </p:sp>
      <p:pic>
        <p:nvPicPr>
          <p:cNvPr id="4" name="Image 1" descr="preencoded.png"/>
          <p:cNvPicPr>
            <a:picLocks noChangeAspect="1"/>
          </p:cNvPicPr>
          <p:nvPr/>
        </p:nvPicPr>
        <p:blipFill>
          <a:blip r:embed="rId4"/>
          <a:stretch>
            <a:fillRect/>
          </a:stretch>
        </p:blipFill>
        <p:spPr>
          <a:xfrm>
            <a:off x="6280190" y="3625691"/>
            <a:ext cx="566976" cy="566976"/>
          </a:xfrm>
          <a:prstGeom prst="rect">
            <a:avLst/>
          </a:prstGeom>
        </p:spPr>
      </p:pic>
      <p:sp>
        <p:nvSpPr>
          <p:cNvPr id="5" name="Text 1"/>
          <p:cNvSpPr/>
          <p:nvPr/>
        </p:nvSpPr>
        <p:spPr>
          <a:xfrm>
            <a:off x="6280190" y="4419481"/>
            <a:ext cx="232981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Vehicle Search</a:t>
            </a:r>
            <a:endParaRPr lang="en-US" sz="2200" dirty="0"/>
          </a:p>
        </p:txBody>
      </p:sp>
      <p:sp>
        <p:nvSpPr>
          <p:cNvPr id="6" name="Text 2"/>
          <p:cNvSpPr/>
          <p:nvPr/>
        </p:nvSpPr>
        <p:spPr>
          <a:xfrm>
            <a:off x="6280190" y="4909899"/>
            <a:ext cx="232981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Find vehicles by model quickly within inventory.</a:t>
            </a:r>
            <a:endParaRPr lang="en-US" sz="1750" dirty="0"/>
          </a:p>
        </p:txBody>
      </p:sp>
      <p:pic>
        <p:nvPicPr>
          <p:cNvPr id="7" name="Image 2" descr="preencoded.png"/>
          <p:cNvPicPr>
            <a:picLocks noChangeAspect="1"/>
          </p:cNvPicPr>
          <p:nvPr/>
        </p:nvPicPr>
        <p:blipFill>
          <a:blip r:embed="rId5"/>
          <a:stretch>
            <a:fillRect/>
          </a:stretch>
        </p:blipFill>
        <p:spPr>
          <a:xfrm>
            <a:off x="8893493" y="3625691"/>
            <a:ext cx="566976" cy="566976"/>
          </a:xfrm>
          <a:prstGeom prst="rect">
            <a:avLst/>
          </a:prstGeom>
        </p:spPr>
      </p:pic>
      <p:sp>
        <p:nvSpPr>
          <p:cNvPr id="8" name="Text 3"/>
          <p:cNvSpPr/>
          <p:nvPr/>
        </p:nvSpPr>
        <p:spPr>
          <a:xfrm>
            <a:off x="8893493" y="4419481"/>
            <a:ext cx="232981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Delete Vehicle</a:t>
            </a:r>
            <a:endParaRPr lang="en-US" sz="2200" dirty="0"/>
          </a:p>
        </p:txBody>
      </p:sp>
      <p:sp>
        <p:nvSpPr>
          <p:cNvPr id="9" name="Text 4"/>
          <p:cNvSpPr/>
          <p:nvPr/>
        </p:nvSpPr>
        <p:spPr>
          <a:xfrm>
            <a:off x="8893493" y="4909899"/>
            <a:ext cx="232981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Remove vehicles from inventory and update total worth.</a:t>
            </a:r>
            <a:endParaRPr lang="en-US" sz="1750" dirty="0"/>
          </a:p>
        </p:txBody>
      </p:sp>
      <p:pic>
        <p:nvPicPr>
          <p:cNvPr id="10" name="Image 3" descr="preencoded.png"/>
          <p:cNvPicPr>
            <a:picLocks noChangeAspect="1"/>
          </p:cNvPicPr>
          <p:nvPr/>
        </p:nvPicPr>
        <p:blipFill>
          <a:blip r:embed="rId6"/>
          <a:stretch>
            <a:fillRect/>
          </a:stretch>
        </p:blipFill>
        <p:spPr>
          <a:xfrm>
            <a:off x="11506795" y="3625691"/>
            <a:ext cx="566976" cy="566976"/>
          </a:xfrm>
          <a:prstGeom prst="rect">
            <a:avLst/>
          </a:prstGeom>
        </p:spPr>
      </p:pic>
      <p:sp>
        <p:nvSpPr>
          <p:cNvPr id="11" name="Text 5"/>
          <p:cNvSpPr/>
          <p:nvPr/>
        </p:nvSpPr>
        <p:spPr>
          <a:xfrm>
            <a:off x="11506795" y="4419481"/>
            <a:ext cx="232981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Low Stock Alert</a:t>
            </a:r>
            <a:endParaRPr lang="en-US" sz="2200" dirty="0"/>
          </a:p>
        </p:txBody>
      </p:sp>
      <p:sp>
        <p:nvSpPr>
          <p:cNvPr id="12" name="Text 6"/>
          <p:cNvSpPr/>
          <p:nvPr/>
        </p:nvSpPr>
        <p:spPr>
          <a:xfrm>
            <a:off x="11506795" y="4909899"/>
            <a:ext cx="2329815" cy="1451610"/>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Notifies when vehicle stock falls below threshold to prompt restocking.</a:t>
            </a:r>
            <a:endParaRPr lang="en-US" sz="1750" dirty="0"/>
          </a:p>
        </p:txBody>
      </p:sp>
      <p:sp>
        <p:nvSpPr>
          <p:cNvPr id="13" name="Rectangle 12">
            <a:extLst>
              <a:ext uri="{FF2B5EF4-FFF2-40B4-BE49-F238E27FC236}">
                <a16:creationId xmlns:a16="http://schemas.microsoft.com/office/drawing/2014/main" id="{93C85A73-07AE-128F-C014-A6EDA19FB48C}"/>
              </a:ext>
            </a:extLst>
          </p:cNvPr>
          <p:cNvSpPr/>
          <p:nvPr/>
        </p:nvSpPr>
        <p:spPr>
          <a:xfrm>
            <a:off x="12690088" y="7683190"/>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CA6C1D-2D18-B997-BC2B-E882DDB92C3C}"/>
              </a:ext>
            </a:extLst>
          </p:cNvPr>
          <p:cNvSpPr/>
          <p:nvPr/>
        </p:nvSpPr>
        <p:spPr>
          <a:xfrm>
            <a:off x="12690088" y="7683190"/>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85493"/>
            <a:ext cx="6420445"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Inventory and Reporting</a:t>
            </a:r>
            <a:endParaRPr lang="en-US" sz="4450" dirty="0"/>
          </a:p>
        </p:txBody>
      </p:sp>
      <p:pic>
        <p:nvPicPr>
          <p:cNvPr id="4" name="Image 1" descr="preencoded.png"/>
          <p:cNvPicPr>
            <a:picLocks noChangeAspect="1"/>
          </p:cNvPicPr>
          <p:nvPr/>
        </p:nvPicPr>
        <p:blipFill>
          <a:blip r:embed="rId4"/>
          <a:stretch>
            <a:fillRect/>
          </a:stretch>
        </p:blipFill>
        <p:spPr>
          <a:xfrm>
            <a:off x="793790" y="2134433"/>
            <a:ext cx="1134070" cy="1669852"/>
          </a:xfrm>
          <a:prstGeom prst="rect">
            <a:avLst/>
          </a:prstGeom>
        </p:spPr>
      </p:pic>
      <p:sp>
        <p:nvSpPr>
          <p:cNvPr id="5" name="Text 1"/>
          <p:cNvSpPr/>
          <p:nvPr/>
        </p:nvSpPr>
        <p:spPr>
          <a:xfrm>
            <a:off x="2268022" y="236124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Inventory Tracking</a:t>
            </a:r>
            <a:endParaRPr lang="en-US" sz="2200" dirty="0"/>
          </a:p>
        </p:txBody>
      </p:sp>
      <p:sp>
        <p:nvSpPr>
          <p:cNvPr id="6" name="Text 2"/>
          <p:cNvSpPr/>
          <p:nvPr/>
        </p:nvSpPr>
        <p:spPr>
          <a:xfrm>
            <a:off x="2268022" y="2851666"/>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Maintains counts of total vehicles, cars, bikes, EVs, and trucks available.</a:t>
            </a:r>
            <a:endParaRPr lang="en-US" sz="1750" dirty="0"/>
          </a:p>
        </p:txBody>
      </p:sp>
      <p:pic>
        <p:nvPicPr>
          <p:cNvPr id="7" name="Image 2" descr="preencoded.png"/>
          <p:cNvPicPr>
            <a:picLocks noChangeAspect="1"/>
          </p:cNvPicPr>
          <p:nvPr/>
        </p:nvPicPr>
        <p:blipFill>
          <a:blip r:embed="rId5"/>
          <a:stretch>
            <a:fillRect/>
          </a:stretch>
        </p:blipFill>
        <p:spPr>
          <a:xfrm>
            <a:off x="793790" y="3804285"/>
            <a:ext cx="1134070" cy="1669852"/>
          </a:xfrm>
          <a:prstGeom prst="rect">
            <a:avLst/>
          </a:prstGeom>
        </p:spPr>
      </p:pic>
      <p:sp>
        <p:nvSpPr>
          <p:cNvPr id="8" name="Text 3"/>
          <p:cNvSpPr/>
          <p:nvPr/>
        </p:nvSpPr>
        <p:spPr>
          <a:xfrm>
            <a:off x="2268022" y="403109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Sales Summary</a:t>
            </a:r>
            <a:endParaRPr lang="en-US" sz="2200" dirty="0"/>
          </a:p>
        </p:txBody>
      </p:sp>
      <p:sp>
        <p:nvSpPr>
          <p:cNvPr id="9" name="Text 4"/>
          <p:cNvSpPr/>
          <p:nvPr/>
        </p:nvSpPr>
        <p:spPr>
          <a:xfrm>
            <a:off x="2268022" y="4521517"/>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Tracks total vehicles sold and total profit earned by the showroom.</a:t>
            </a:r>
            <a:endParaRPr lang="en-US" sz="1750" dirty="0"/>
          </a:p>
        </p:txBody>
      </p:sp>
      <p:pic>
        <p:nvPicPr>
          <p:cNvPr id="10" name="Image 3" descr="preencoded.png"/>
          <p:cNvPicPr>
            <a:picLocks noChangeAspect="1"/>
          </p:cNvPicPr>
          <p:nvPr/>
        </p:nvPicPr>
        <p:blipFill>
          <a:blip r:embed="rId6"/>
          <a:stretch>
            <a:fillRect/>
          </a:stretch>
        </p:blipFill>
        <p:spPr>
          <a:xfrm>
            <a:off x="793790" y="5474137"/>
            <a:ext cx="1134070" cy="1669852"/>
          </a:xfrm>
          <a:prstGeom prst="rect">
            <a:avLst/>
          </a:prstGeom>
        </p:spPr>
      </p:pic>
      <p:sp>
        <p:nvSpPr>
          <p:cNvPr id="11" name="Text 5"/>
          <p:cNvSpPr/>
          <p:nvPr/>
        </p:nvSpPr>
        <p:spPr>
          <a:xfrm>
            <a:off x="2268022" y="5700951"/>
            <a:ext cx="4310420"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Customer and Employee Counts</a:t>
            </a:r>
            <a:endParaRPr lang="en-US" sz="2200" dirty="0"/>
          </a:p>
        </p:txBody>
      </p:sp>
      <p:sp>
        <p:nvSpPr>
          <p:cNvPr id="12" name="Text 6"/>
          <p:cNvSpPr/>
          <p:nvPr/>
        </p:nvSpPr>
        <p:spPr>
          <a:xfrm>
            <a:off x="2268022" y="6191369"/>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Monitors active customers and employees for operational insights.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301954"/>
            <a:ext cx="9325689"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User Interaction and Menu Options</a:t>
            </a:r>
            <a:endParaRPr lang="en-US" sz="4450" dirty="0"/>
          </a:p>
        </p:txBody>
      </p:sp>
      <p:sp>
        <p:nvSpPr>
          <p:cNvPr id="3" name="Text 1"/>
          <p:cNvSpPr/>
          <p:nvPr/>
        </p:nvSpPr>
        <p:spPr>
          <a:xfrm>
            <a:off x="793790"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Menu Features</a:t>
            </a:r>
            <a:endParaRPr lang="en-US" sz="2200" dirty="0"/>
          </a:p>
        </p:txBody>
      </p:sp>
      <p:sp>
        <p:nvSpPr>
          <p:cNvPr id="4" name="Text 2"/>
          <p:cNvSpPr/>
          <p:nvPr/>
        </p:nvSpPr>
        <p:spPr>
          <a:xfrm>
            <a:off x="793790" y="415885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D9D7"/>
                </a:solidFill>
                <a:latin typeface="Inter" pitchFamily="34" charset="0"/>
                <a:ea typeface="Inter" pitchFamily="34" charset="-122"/>
                <a:cs typeface="Inter" pitchFamily="34" charset="-120"/>
              </a:rPr>
              <a:t>Add Vehicle, Customer, Employee</a:t>
            </a:r>
            <a:endParaRPr lang="en-US" sz="1750" dirty="0"/>
          </a:p>
        </p:txBody>
      </p:sp>
      <p:sp>
        <p:nvSpPr>
          <p:cNvPr id="5" name="Text 3"/>
          <p:cNvSpPr/>
          <p:nvPr/>
        </p:nvSpPr>
        <p:spPr>
          <a:xfrm>
            <a:off x="793790" y="46010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D9D7"/>
                </a:solidFill>
                <a:latin typeface="Inter" pitchFamily="34" charset="0"/>
                <a:ea typeface="Inter" pitchFamily="34" charset="-122"/>
                <a:cs typeface="Inter" pitchFamily="34" charset="-120"/>
              </a:rPr>
              <a:t>Display Vehicles, Customers, Employees</a:t>
            </a:r>
            <a:endParaRPr lang="en-US" sz="1750" dirty="0"/>
          </a:p>
        </p:txBody>
      </p:sp>
      <p:sp>
        <p:nvSpPr>
          <p:cNvPr id="6" name="Text 4"/>
          <p:cNvSpPr/>
          <p:nvPr/>
        </p:nvSpPr>
        <p:spPr>
          <a:xfrm>
            <a:off x="793790" y="504324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D9D7"/>
                </a:solidFill>
                <a:latin typeface="Inter" pitchFamily="34" charset="0"/>
                <a:ea typeface="Inter" pitchFamily="34" charset="-122"/>
                <a:cs typeface="Inter" pitchFamily="34" charset="-120"/>
              </a:rPr>
              <a:t>Make Sales and View Transactions</a:t>
            </a:r>
            <a:endParaRPr lang="en-US" sz="1750" dirty="0"/>
          </a:p>
        </p:txBody>
      </p:sp>
      <p:sp>
        <p:nvSpPr>
          <p:cNvPr id="7" name="Text 5"/>
          <p:cNvSpPr/>
          <p:nvPr/>
        </p:nvSpPr>
        <p:spPr>
          <a:xfrm>
            <a:off x="7599521"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Additional Functions</a:t>
            </a:r>
            <a:endParaRPr lang="en-US" sz="2200" dirty="0"/>
          </a:p>
        </p:txBody>
      </p:sp>
      <p:sp>
        <p:nvSpPr>
          <p:cNvPr id="8" name="Text 6"/>
          <p:cNvSpPr/>
          <p:nvPr/>
        </p:nvSpPr>
        <p:spPr>
          <a:xfrm>
            <a:off x="7599521" y="415885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D9D7"/>
                </a:solidFill>
                <a:latin typeface="Inter" pitchFamily="34" charset="0"/>
                <a:ea typeface="Inter" pitchFamily="34" charset="-122"/>
                <a:cs typeface="Inter" pitchFamily="34" charset="-120"/>
              </a:rPr>
              <a:t>Low Stock Check</a:t>
            </a:r>
            <a:endParaRPr lang="en-US" sz="1750" dirty="0"/>
          </a:p>
        </p:txBody>
      </p:sp>
      <p:sp>
        <p:nvSpPr>
          <p:cNvPr id="9" name="Text 7"/>
          <p:cNvSpPr/>
          <p:nvPr/>
        </p:nvSpPr>
        <p:spPr>
          <a:xfrm>
            <a:off x="7599521" y="46010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D9D7"/>
                </a:solidFill>
                <a:latin typeface="Inter" pitchFamily="34" charset="0"/>
                <a:ea typeface="Inter" pitchFamily="34" charset="-122"/>
                <a:cs typeface="Inter" pitchFamily="34" charset="-120"/>
              </a:rPr>
              <a:t>Generate Reports</a:t>
            </a:r>
            <a:endParaRPr lang="en-US" sz="1750" dirty="0"/>
          </a:p>
        </p:txBody>
      </p:sp>
      <p:sp>
        <p:nvSpPr>
          <p:cNvPr id="10" name="Text 8"/>
          <p:cNvSpPr/>
          <p:nvPr/>
        </p:nvSpPr>
        <p:spPr>
          <a:xfrm>
            <a:off x="7599521" y="504324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D9D7"/>
                </a:solidFill>
                <a:latin typeface="Inter" pitchFamily="34" charset="0"/>
                <a:ea typeface="Inter" pitchFamily="34" charset="-122"/>
                <a:cs typeface="Inter" pitchFamily="34" charset="-120"/>
              </a:rPr>
              <a:t>Search and Delete Vehicles</a:t>
            </a:r>
            <a:endParaRPr lang="en-US" sz="1750" dirty="0"/>
          </a:p>
        </p:txBody>
      </p:sp>
      <p:sp>
        <p:nvSpPr>
          <p:cNvPr id="11" name="Text 9"/>
          <p:cNvSpPr/>
          <p:nvPr/>
        </p:nvSpPr>
        <p:spPr>
          <a:xfrm>
            <a:off x="7599521" y="54854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6D9D7"/>
                </a:solidFill>
                <a:latin typeface="Inter" pitchFamily="34" charset="0"/>
                <a:ea typeface="Inter" pitchFamily="34" charset="-122"/>
                <a:cs typeface="Inter" pitchFamily="34" charset="-120"/>
              </a:rPr>
              <a:t>Price Comparisons</a:t>
            </a:r>
            <a:endParaRPr lang="en-US" sz="1750" dirty="0"/>
          </a:p>
        </p:txBody>
      </p:sp>
      <p:sp>
        <p:nvSpPr>
          <p:cNvPr id="12" name="Rectangle 11">
            <a:extLst>
              <a:ext uri="{FF2B5EF4-FFF2-40B4-BE49-F238E27FC236}">
                <a16:creationId xmlns:a16="http://schemas.microsoft.com/office/drawing/2014/main" id="{3A835CAE-BE6C-24B9-1212-168B92CE2273}"/>
              </a:ext>
            </a:extLst>
          </p:cNvPr>
          <p:cNvSpPr/>
          <p:nvPr/>
        </p:nvSpPr>
        <p:spPr>
          <a:xfrm>
            <a:off x="12690088" y="7683190"/>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66944"/>
            <a:ext cx="6046827"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Summary and Benefits</a:t>
            </a:r>
            <a:endParaRPr lang="en-US" sz="4450" dirty="0"/>
          </a:p>
        </p:txBody>
      </p:sp>
      <p:sp>
        <p:nvSpPr>
          <p:cNvPr id="4" name="Shape 1"/>
          <p:cNvSpPr/>
          <p:nvPr/>
        </p:nvSpPr>
        <p:spPr>
          <a:xfrm>
            <a:off x="6280190" y="2315885"/>
            <a:ext cx="3664863" cy="2749987"/>
          </a:xfrm>
          <a:prstGeom prst="roundRect">
            <a:avLst>
              <a:gd name="adj" fmla="val 1237"/>
            </a:avLst>
          </a:prstGeom>
          <a:solidFill>
            <a:srgbClr val="4C5052"/>
          </a:solidFill>
          <a:ln/>
        </p:spPr>
        <p:txBody>
          <a:bodyPr/>
          <a:lstStyle/>
          <a:p>
            <a:endParaRPr lang="en-US"/>
          </a:p>
        </p:txBody>
      </p:sp>
      <p:sp>
        <p:nvSpPr>
          <p:cNvPr id="5" name="Text 2"/>
          <p:cNvSpPr/>
          <p:nvPr/>
        </p:nvSpPr>
        <p:spPr>
          <a:xfrm>
            <a:off x="6507004" y="2542699"/>
            <a:ext cx="3211235" cy="708660"/>
          </a:xfrm>
          <a:prstGeom prst="rect">
            <a:avLst/>
          </a:prstGeom>
          <a:noFill/>
          <a:ln/>
        </p:spPr>
        <p:txBody>
          <a:bodyPr wrap="squar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Comprehensive Management</a:t>
            </a:r>
            <a:endParaRPr lang="en-US" sz="2200" dirty="0"/>
          </a:p>
        </p:txBody>
      </p:sp>
      <p:sp>
        <p:nvSpPr>
          <p:cNvPr id="6" name="Text 3"/>
          <p:cNvSpPr/>
          <p:nvPr/>
        </p:nvSpPr>
        <p:spPr>
          <a:xfrm>
            <a:off x="6507004" y="3387447"/>
            <a:ext cx="3211235" cy="1451610"/>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Integrates vehicle, customer, employee, and sales data for streamlined showroom operations.</a:t>
            </a:r>
            <a:endParaRPr lang="en-US" sz="1750" dirty="0"/>
          </a:p>
        </p:txBody>
      </p:sp>
      <p:sp>
        <p:nvSpPr>
          <p:cNvPr id="7" name="Shape 4"/>
          <p:cNvSpPr/>
          <p:nvPr/>
        </p:nvSpPr>
        <p:spPr>
          <a:xfrm>
            <a:off x="10171867" y="2315885"/>
            <a:ext cx="3664863" cy="2749987"/>
          </a:xfrm>
          <a:prstGeom prst="roundRect">
            <a:avLst>
              <a:gd name="adj" fmla="val 1237"/>
            </a:avLst>
          </a:prstGeom>
          <a:solidFill>
            <a:srgbClr val="4C5052"/>
          </a:solidFill>
          <a:ln/>
        </p:spPr>
        <p:txBody>
          <a:bodyPr/>
          <a:lstStyle/>
          <a:p>
            <a:endParaRPr lang="en-US"/>
          </a:p>
        </p:txBody>
      </p:sp>
      <p:sp>
        <p:nvSpPr>
          <p:cNvPr id="8" name="Text 5"/>
          <p:cNvSpPr/>
          <p:nvPr/>
        </p:nvSpPr>
        <p:spPr>
          <a:xfrm>
            <a:off x="10398681" y="2542699"/>
            <a:ext cx="3211235" cy="708660"/>
          </a:xfrm>
          <a:prstGeom prst="rect">
            <a:avLst/>
          </a:prstGeom>
          <a:noFill/>
          <a:ln/>
        </p:spPr>
        <p:txBody>
          <a:bodyPr wrap="squar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Efficient Inventory Control</a:t>
            </a:r>
            <a:endParaRPr lang="en-US" sz="2200" dirty="0"/>
          </a:p>
        </p:txBody>
      </p:sp>
      <p:sp>
        <p:nvSpPr>
          <p:cNvPr id="9" name="Text 6"/>
          <p:cNvSpPr/>
          <p:nvPr/>
        </p:nvSpPr>
        <p:spPr>
          <a:xfrm>
            <a:off x="10398681" y="3387447"/>
            <a:ext cx="321123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Tracks stock levels and sales to optimize vehicle availability and profitability.</a:t>
            </a:r>
            <a:endParaRPr lang="en-US" sz="1750" dirty="0"/>
          </a:p>
        </p:txBody>
      </p:sp>
      <p:sp>
        <p:nvSpPr>
          <p:cNvPr id="10" name="Shape 7"/>
          <p:cNvSpPr/>
          <p:nvPr/>
        </p:nvSpPr>
        <p:spPr>
          <a:xfrm>
            <a:off x="6280190" y="5292685"/>
            <a:ext cx="7556421" cy="1669852"/>
          </a:xfrm>
          <a:prstGeom prst="roundRect">
            <a:avLst>
              <a:gd name="adj" fmla="val 2038"/>
            </a:avLst>
          </a:prstGeom>
          <a:solidFill>
            <a:srgbClr val="4C5052"/>
          </a:solidFill>
          <a:ln/>
        </p:spPr>
        <p:txBody>
          <a:bodyPr/>
          <a:lstStyle/>
          <a:p>
            <a:endParaRPr lang="en-US"/>
          </a:p>
        </p:txBody>
      </p:sp>
      <p:sp>
        <p:nvSpPr>
          <p:cNvPr id="11" name="Text 8"/>
          <p:cNvSpPr/>
          <p:nvPr/>
        </p:nvSpPr>
        <p:spPr>
          <a:xfrm>
            <a:off x="6507004" y="5519499"/>
            <a:ext cx="3570208"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Enhanced Decision Making</a:t>
            </a:r>
            <a:endParaRPr lang="en-US" sz="2200" dirty="0"/>
          </a:p>
        </p:txBody>
      </p:sp>
      <p:sp>
        <p:nvSpPr>
          <p:cNvPr id="12" name="Text 9"/>
          <p:cNvSpPr/>
          <p:nvPr/>
        </p:nvSpPr>
        <p:spPr>
          <a:xfrm>
            <a:off x="6507004" y="6009918"/>
            <a:ext cx="7102793"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Price comparisons and detailed reports support informed business choices.</a:t>
            </a:r>
            <a:endParaRPr lang="en-US" sz="1750" dirty="0"/>
          </a:p>
        </p:txBody>
      </p:sp>
      <p:sp>
        <p:nvSpPr>
          <p:cNvPr id="13" name="Rectangle 12">
            <a:extLst>
              <a:ext uri="{FF2B5EF4-FFF2-40B4-BE49-F238E27FC236}">
                <a16:creationId xmlns:a16="http://schemas.microsoft.com/office/drawing/2014/main" id="{8F67DC8D-EDFD-64FC-F83A-CC84831EBD22}"/>
              </a:ext>
            </a:extLst>
          </p:cNvPr>
          <p:cNvSpPr/>
          <p:nvPr/>
        </p:nvSpPr>
        <p:spPr>
          <a:xfrm>
            <a:off x="12690088" y="7683190"/>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18895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Concepts Used</a:t>
            </a:r>
            <a:endParaRPr lang="en-US" sz="4450" dirty="0"/>
          </a:p>
        </p:txBody>
      </p:sp>
      <p:sp>
        <p:nvSpPr>
          <p:cNvPr id="3" name="Text 1"/>
          <p:cNvSpPr/>
          <p:nvPr/>
        </p:nvSpPr>
        <p:spPr>
          <a:xfrm>
            <a:off x="793790" y="2351365"/>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Encapsulation</a:t>
            </a:r>
            <a:endParaRPr lang="en-US" sz="1750" dirty="0"/>
          </a:p>
        </p:txBody>
      </p:sp>
      <p:sp>
        <p:nvSpPr>
          <p:cNvPr id="4" name="Text 2"/>
          <p:cNvSpPr/>
          <p:nvPr/>
        </p:nvSpPr>
        <p:spPr>
          <a:xfrm>
            <a:off x="793790" y="296941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Inheritance</a:t>
            </a:r>
            <a:endParaRPr lang="en-US" sz="1750" dirty="0"/>
          </a:p>
        </p:txBody>
      </p:sp>
      <p:sp>
        <p:nvSpPr>
          <p:cNvPr id="5" name="Text 3"/>
          <p:cNvSpPr/>
          <p:nvPr/>
        </p:nvSpPr>
        <p:spPr>
          <a:xfrm>
            <a:off x="793790" y="3587472"/>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Operator Overloading</a:t>
            </a:r>
            <a:endParaRPr lang="en-US" sz="1750" dirty="0"/>
          </a:p>
        </p:txBody>
      </p:sp>
      <p:sp>
        <p:nvSpPr>
          <p:cNvPr id="6" name="Text 4"/>
          <p:cNvSpPr/>
          <p:nvPr/>
        </p:nvSpPr>
        <p:spPr>
          <a:xfrm>
            <a:off x="793790" y="420552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Polymorphism (Runtime &amp; Compile Time)</a:t>
            </a:r>
            <a:endParaRPr lang="en-US" sz="1750" dirty="0"/>
          </a:p>
        </p:txBody>
      </p:sp>
      <p:sp>
        <p:nvSpPr>
          <p:cNvPr id="7" name="Text 5"/>
          <p:cNvSpPr/>
          <p:nvPr/>
        </p:nvSpPr>
        <p:spPr>
          <a:xfrm>
            <a:off x="793790" y="482357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Friend Function &amp; Classes</a:t>
            </a:r>
            <a:endParaRPr lang="en-US" sz="1750" dirty="0"/>
          </a:p>
        </p:txBody>
      </p:sp>
      <p:sp>
        <p:nvSpPr>
          <p:cNvPr id="8" name="Text 6"/>
          <p:cNvSpPr/>
          <p:nvPr/>
        </p:nvSpPr>
        <p:spPr>
          <a:xfrm>
            <a:off x="793790" y="544163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Static Members</a:t>
            </a:r>
            <a:endParaRPr lang="en-US" sz="1750" dirty="0"/>
          </a:p>
        </p:txBody>
      </p:sp>
      <p:sp>
        <p:nvSpPr>
          <p:cNvPr id="9" name="Text 7"/>
          <p:cNvSpPr/>
          <p:nvPr/>
        </p:nvSpPr>
        <p:spPr>
          <a:xfrm>
            <a:off x="793790" y="605968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Constructor Destructors</a:t>
            </a:r>
            <a:endParaRPr lang="en-US" sz="1750" dirty="0"/>
          </a:p>
        </p:txBody>
      </p:sp>
      <p:sp>
        <p:nvSpPr>
          <p:cNvPr id="10" name="Text 8"/>
          <p:cNvSpPr/>
          <p:nvPr/>
        </p:nvSpPr>
        <p:spPr>
          <a:xfrm>
            <a:off x="793790" y="667773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Association, Aggregation &amp; Composition.</a:t>
            </a:r>
            <a:endParaRPr lang="en-US" sz="1750" dirty="0"/>
          </a:p>
        </p:txBody>
      </p:sp>
      <p:sp>
        <p:nvSpPr>
          <p:cNvPr id="11" name="Rectangle 10">
            <a:extLst>
              <a:ext uri="{FF2B5EF4-FFF2-40B4-BE49-F238E27FC236}">
                <a16:creationId xmlns:a16="http://schemas.microsoft.com/office/drawing/2014/main" id="{C11EEC61-A99C-D9EB-2717-AF2FF1634BEC}"/>
              </a:ext>
            </a:extLst>
          </p:cNvPr>
          <p:cNvSpPr/>
          <p:nvPr/>
        </p:nvSpPr>
        <p:spPr>
          <a:xfrm>
            <a:off x="12690088" y="7683190"/>
            <a:ext cx="1828800" cy="457200"/>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8">
            <a:extLst>
              <a:ext uri="{FF2B5EF4-FFF2-40B4-BE49-F238E27FC236}">
                <a16:creationId xmlns:a16="http://schemas.microsoft.com/office/drawing/2014/main" id="{8199BE49-E4B7-89EF-1F44-733D87507888}"/>
              </a:ext>
            </a:extLst>
          </p:cNvPr>
          <p:cNvSpPr/>
          <p:nvPr/>
        </p:nvSpPr>
        <p:spPr>
          <a:xfrm>
            <a:off x="793789" y="7235298"/>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rPr>
              <a:t>Template</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TotalTime>
  <Words>471</Words>
  <Application>Microsoft Office PowerPoint</Application>
  <PresentationFormat>Custom</PresentationFormat>
  <Paragraphs>73</Paragraphs>
  <Slides>10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Inter</vt:lpstr>
      <vt:lpstr>DM Sans Medium</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Ahmed Gul</cp:lastModifiedBy>
  <cp:revision>5</cp:revision>
  <dcterms:created xsi:type="dcterms:W3CDTF">2025-05-07T09:29:36Z</dcterms:created>
  <dcterms:modified xsi:type="dcterms:W3CDTF">2025-05-07T15:46:38Z</dcterms:modified>
</cp:coreProperties>
</file>